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9" r:id="rId3"/>
    <p:sldId id="257" r:id="rId4"/>
    <p:sldId id="267" r:id="rId5"/>
    <p:sldId id="271" r:id="rId6"/>
    <p:sldId id="269" r:id="rId7"/>
    <p:sldId id="258" r:id="rId8"/>
    <p:sldId id="264" r:id="rId9"/>
    <p:sldId id="260" r:id="rId10"/>
    <p:sldId id="261" r:id="rId11"/>
    <p:sldId id="262" r:id="rId12"/>
    <p:sldId id="265"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96"/>
    <a:srgbClr val="007033"/>
    <a:srgbClr val="FFCC66"/>
    <a:srgbClr val="990099"/>
    <a:srgbClr val="CC0099"/>
    <a:srgbClr val="FE9202"/>
    <a:srgbClr val="6C1A00"/>
    <a:srgbClr val="00AACC"/>
    <a:srgbClr val="5EEC3C"/>
    <a:srgbClr val="1D3A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156370338" cy="15637033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CBC62-02D0-4FAC-8918-2C3D834885F9}" type="datetimeFigureOut">
              <a:rPr lang="en-US" smtClean="0"/>
              <a:pPr/>
              <a:t>23-Mar-23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2C46E-BFDE-4A95-9BA6-92DFB92C3E62}" type="slidenum">
              <a:rPr lang="en-US" smtClean="0"/>
              <a:pPr/>
              <a:t>‹#›</a:t>
            </a:fld>
            <a:endParaRPr lang="en-US"/>
          </a:p>
        </p:txBody>
      </p:sp>
    </p:spTree>
    <p:extLst>
      <p:ext uri="{BB962C8B-B14F-4D97-AF65-F5344CB8AC3E}">
        <p14:creationId xmlns:p14="http://schemas.microsoft.com/office/powerpoint/2010/main" xmlns="" val="9934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D02C46E-BFDE-4A95-9BA6-92DFB92C3E6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9</a:t>
            </a:fld>
            <a:endParaRPr lang="en-US"/>
          </a:p>
        </p:txBody>
      </p:sp>
    </p:spTree>
    <p:extLst>
      <p:ext uri="{BB962C8B-B14F-4D97-AF65-F5344CB8AC3E}">
        <p14:creationId xmlns:p14="http://schemas.microsoft.com/office/powerpoint/2010/main" xmlns="" val="1971643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724455"/>
            <a:ext cx="8246070" cy="1068935"/>
          </a:xfrm>
          <a:noFill/>
          <a:effectLst>
            <a:outerShdw blurRad="50800" dist="38100" dir="2700000" algn="tl" rotWithShape="0">
              <a:prstClr val="black">
                <a:alpha val="40000"/>
              </a:prstClr>
            </a:outerShdw>
          </a:effectLst>
        </p:spPr>
        <p:txBody>
          <a:bodyPr>
            <a:normAutofit/>
          </a:bodyPr>
          <a:lstStyle>
            <a:lvl1pPr algn="l">
              <a:defRPr sz="3600">
                <a:solidFill>
                  <a:srgbClr val="003296"/>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946095"/>
            <a:ext cx="8246070" cy="381763"/>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23-Mar-23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8844C640-86DB-4A34-BDD8-49B9CE399857}"/>
              </a:ext>
            </a:extLst>
          </p:cNvPr>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197405"/>
            <a:ext cx="8246070" cy="763525"/>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960931"/>
            <a:ext cx="8246070" cy="2443276"/>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260905" cy="572644"/>
          </a:xfrm>
        </p:spPr>
        <p:txBody>
          <a:bodyPr>
            <a:normAutofit/>
          </a:bodyPr>
          <a:lstStyle>
            <a:lvl1pPr algn="l">
              <a:defRPr sz="360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5"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23-Mar-23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23-Mar-23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197405"/>
            <a:ext cx="8246070" cy="763525"/>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23-Mar-23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23-Mar-23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23-Mar-23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23-Mar-23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23-Mar-23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66420E12-C713-49E3-B0DB-9A6042A30ECB}"/>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
        <p:nvSpPr>
          <p:cNvPr id="8" name="TextBox 7">
            <a:extLst>
              <a:ext uri="{FF2B5EF4-FFF2-40B4-BE49-F238E27FC236}">
                <a16:creationId xmlns:a16="http://schemas.microsoft.com/office/drawing/2014/main" xmlns="" id="{B57A1AA2-5BE2-4EB3-8979-9B1994B052B4}"/>
              </a:ext>
            </a:extLst>
          </p:cNvPr>
          <p:cNvSpPr txBox="1"/>
          <p:nvPr userDrawn="1"/>
        </p:nvSpPr>
        <p:spPr>
          <a:xfrm>
            <a:off x="143250" y="53661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8.xml"/><Relationship Id="rId1" Type="http://schemas.openxmlformats.org/officeDocument/2006/relationships/video"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965" y="3640684"/>
            <a:ext cx="8246070" cy="458115"/>
          </a:xfrm>
        </p:spPr>
        <p:txBody>
          <a:bodyPr>
            <a:noAutofit/>
          </a:bodyPr>
          <a:lstStyle/>
          <a:p>
            <a:r>
              <a:rPr lang="en-US" sz="6600" dirty="0" smtClean="0"/>
              <a:t>SMART EYE</a:t>
            </a:r>
            <a:endParaRPr lang="en-US" sz="6600" dirty="0"/>
          </a:p>
        </p:txBody>
      </p:sp>
      <p:pic>
        <p:nvPicPr>
          <p:cNvPr id="4" name="Picture 3" descr="l.jpg"/>
          <p:cNvPicPr>
            <a:picLocks noChangeAspect="1"/>
          </p:cNvPicPr>
          <p:nvPr/>
        </p:nvPicPr>
        <p:blipFill>
          <a:blip r:embed="rId3" cstate="print"/>
          <a:stretch>
            <a:fillRect/>
          </a:stretch>
        </p:blipFill>
        <p:spPr>
          <a:xfrm>
            <a:off x="5335525" y="3131668"/>
            <a:ext cx="2970884" cy="1650491"/>
          </a:xfrm>
          <a:prstGeom prst="rect">
            <a:avLst/>
          </a:prstGeom>
        </p:spPr>
      </p:pic>
    </p:spTree>
    <p:extLst>
      <p:ext uri="{BB962C8B-B14F-4D97-AF65-F5344CB8AC3E}">
        <p14:creationId xmlns:p14="http://schemas.microsoft.com/office/powerpoint/2010/main" xmlns=""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a:t>
            </a:r>
            <a:endParaRPr lang="en-US" dirty="0"/>
          </a:p>
        </p:txBody>
      </p:sp>
      <p:sp>
        <p:nvSpPr>
          <p:cNvPr id="8" name="Rectangle 7"/>
          <p:cNvSpPr/>
          <p:nvPr/>
        </p:nvSpPr>
        <p:spPr>
          <a:xfrm>
            <a:off x="296259" y="2113635"/>
            <a:ext cx="8551481" cy="2246769"/>
          </a:xfrm>
          <a:prstGeom prst="rect">
            <a:avLst/>
          </a:prstGeom>
        </p:spPr>
        <p:txBody>
          <a:bodyPr wrap="square">
            <a:spAutoFit/>
          </a:bodyPr>
          <a:lstStyle/>
          <a:p>
            <a:pPr marL="457200" indent="-457200">
              <a:buFont typeface="Wingdings" panose="05000000000000000000" pitchFamily="2" charset="2"/>
              <a:buChar char="§"/>
            </a:pPr>
            <a:r>
              <a:rPr lang="en-US" sz="2000" dirty="0" smtClean="0"/>
              <a:t>Detection of  Multiple Moving Vehicle in a </a:t>
            </a:r>
            <a:r>
              <a:rPr lang="en-US" sz="2000" dirty="0" smtClean="0"/>
              <a:t>recording and </a:t>
            </a:r>
            <a:r>
              <a:rPr lang="en-US" sz="2000" dirty="0" smtClean="0"/>
              <a:t>live </a:t>
            </a:r>
            <a:r>
              <a:rPr lang="en-US" sz="2000" dirty="0" err="1" smtClean="0"/>
              <a:t>streme</a:t>
            </a:r>
            <a:r>
              <a:rPr lang="en-US" sz="2000" dirty="0" smtClean="0"/>
              <a:t>.</a:t>
            </a:r>
            <a:endParaRPr lang="en-US" sz="2000" dirty="0" smtClean="0"/>
          </a:p>
          <a:p>
            <a:pPr marL="457200" indent="-457200">
              <a:buFont typeface="Wingdings" panose="05000000000000000000" pitchFamily="2" charset="2"/>
              <a:buChar char="§"/>
            </a:pPr>
            <a:endParaRPr lang="en-US" sz="2000" dirty="0" smtClean="0"/>
          </a:p>
          <a:p>
            <a:pPr marL="457200" indent="-457200">
              <a:buFont typeface="Wingdings" panose="05000000000000000000" pitchFamily="2" charset="2"/>
              <a:buChar char="§"/>
            </a:pPr>
            <a:r>
              <a:rPr lang="en-US" sz="2000" dirty="0" smtClean="0"/>
              <a:t>Track and keep count </a:t>
            </a:r>
            <a:r>
              <a:rPr lang="en-US" sz="2000" dirty="0" smtClean="0"/>
              <a:t>of the </a:t>
            </a:r>
            <a:r>
              <a:rPr lang="en-US" sz="2000" dirty="0" smtClean="0"/>
              <a:t>detected </a:t>
            </a:r>
            <a:r>
              <a:rPr lang="en-US" sz="2000" dirty="0" smtClean="0"/>
              <a:t>vehicles.</a:t>
            </a:r>
          </a:p>
          <a:p>
            <a:pPr marL="457200" indent="-457200">
              <a:buFont typeface="Wingdings" panose="05000000000000000000" pitchFamily="2" charset="2"/>
              <a:buChar char="§"/>
            </a:pPr>
            <a:endParaRPr lang="en-US" sz="2000" dirty="0" smtClean="0"/>
          </a:p>
          <a:p>
            <a:pPr marL="457200" indent="-457200">
              <a:buFont typeface="Wingdings" panose="05000000000000000000" pitchFamily="2" charset="2"/>
              <a:buChar char="§"/>
            </a:pPr>
            <a:r>
              <a:rPr lang="en-US" sz="2000" dirty="0" smtClean="0"/>
              <a:t>Identification of vehicle types.</a:t>
            </a:r>
          </a:p>
          <a:p>
            <a:pPr marL="457200" indent="-457200">
              <a:buFont typeface="Wingdings" panose="05000000000000000000" pitchFamily="2" charset="2"/>
              <a:buChar char="§"/>
            </a:pPr>
            <a:endParaRPr lang="en-US" sz="2000" dirty="0" smtClean="0"/>
          </a:p>
          <a:p>
            <a:pPr marL="457200" indent="-457200">
              <a:buFont typeface="Wingdings" panose="05000000000000000000" pitchFamily="2" charset="2"/>
              <a:buChar char="§"/>
            </a:pPr>
            <a:r>
              <a:rPr lang="en-US" sz="2000" dirty="0" smtClean="0"/>
              <a:t>All capture data will be store in </a:t>
            </a:r>
            <a:r>
              <a:rPr lang="en-US" sz="2000" dirty="0" smtClean="0"/>
              <a:t>database.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a:xfrm>
            <a:off x="0" y="2113635"/>
            <a:ext cx="6413609" cy="2443276"/>
          </a:xfrm>
        </p:spPr>
        <p:txBody>
          <a:bodyPr>
            <a:normAutofit/>
          </a:bodyPr>
          <a:lstStyle/>
          <a:p>
            <a:pPr marL="914400" lvl="1" indent="-457200">
              <a:buFont typeface="Wingdings" panose="05000000000000000000" pitchFamily="2" charset="2"/>
              <a:buChar char="§"/>
            </a:pPr>
            <a:r>
              <a:rPr lang="en-US" sz="2000" dirty="0" smtClean="0"/>
              <a:t>Unable </a:t>
            </a:r>
            <a:r>
              <a:rPr lang="en-US" sz="2000" dirty="0" smtClean="0"/>
              <a:t>to detect in poor visual video streams</a:t>
            </a:r>
          </a:p>
          <a:p>
            <a:pPr marL="914400" lvl="1" indent="-457200">
              <a:buFont typeface="Wingdings" panose="05000000000000000000" pitchFamily="2" charset="2"/>
              <a:buChar char="§"/>
            </a:pPr>
            <a:endParaRPr lang="en-US" sz="2000" dirty="0" smtClean="0"/>
          </a:p>
          <a:p>
            <a:pPr marL="914400" lvl="1" indent="-457200">
              <a:buFont typeface="Wingdings" panose="05000000000000000000" pitchFamily="2" charset="2"/>
              <a:buChar char="§"/>
            </a:pPr>
            <a:r>
              <a:rPr lang="en-US" sz="2000" dirty="0" smtClean="0"/>
              <a:t>Limited data storage.</a:t>
            </a:r>
          </a:p>
          <a:p>
            <a:pPr marL="914400" lvl="1" indent="-457200">
              <a:buFont typeface="Wingdings" panose="05000000000000000000" pitchFamily="2" charset="2"/>
              <a:buChar char="§"/>
            </a:pPr>
            <a:endParaRPr lang="en-US" sz="2000" dirty="0" smtClean="0"/>
          </a:p>
          <a:p>
            <a:pPr marL="914400" lvl="1" indent="-457200">
              <a:buFont typeface="Wingdings" panose="05000000000000000000" pitchFamily="2" charset="2"/>
              <a:buChar char="§"/>
            </a:pPr>
            <a:r>
              <a:rPr lang="en-US" sz="2000" dirty="0" smtClean="0"/>
              <a:t>After some time data will be erase.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Conclusion</a:t>
            </a:r>
            <a:br>
              <a:rPr lang="en-US" smtClean="0"/>
            </a:br>
            <a:endParaRPr lang="en-US" dirty="0"/>
          </a:p>
        </p:txBody>
      </p:sp>
      <p:sp>
        <p:nvSpPr>
          <p:cNvPr id="3" name="Subtitle 2"/>
          <p:cNvSpPr>
            <a:spLocks noGrp="1"/>
          </p:cNvSpPr>
          <p:nvPr>
            <p:ph type="subTitle" idx="1"/>
          </p:nvPr>
        </p:nvSpPr>
        <p:spPr/>
        <p:txBody>
          <a:bodyPr>
            <a:normAutofit fontScale="77500" lnSpcReduction="20000"/>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Outline</a:t>
            </a:r>
            <a:endParaRPr lang="en-US" dirty="0"/>
          </a:p>
        </p:txBody>
      </p:sp>
      <p:sp>
        <p:nvSpPr>
          <p:cNvPr id="5" name="Content Placeholder 4"/>
          <p:cNvSpPr>
            <a:spLocks noGrp="1"/>
          </p:cNvSpPr>
          <p:nvPr>
            <p:ph idx="1"/>
          </p:nvPr>
        </p:nvSpPr>
        <p:spPr/>
        <p:txBody>
          <a:bodyPr>
            <a:normAutofit lnSpcReduction="10000"/>
          </a:bodyPr>
          <a:lstStyle/>
          <a:p>
            <a:pPr marL="514350" indent="-514350">
              <a:buFont typeface="Wingdings" panose="05000000000000000000" pitchFamily="2" charset="2"/>
              <a:buChar char="§"/>
            </a:pPr>
            <a:r>
              <a:rPr lang="en-US" dirty="0" smtClean="0"/>
              <a:t>Introduction</a:t>
            </a:r>
            <a:endParaRPr lang="en-US" dirty="0" smtClean="0"/>
          </a:p>
          <a:p>
            <a:pPr marL="514350" indent="-514350">
              <a:buFont typeface="Wingdings" panose="05000000000000000000" pitchFamily="2" charset="2"/>
              <a:buChar char="§"/>
            </a:pPr>
            <a:r>
              <a:rPr lang="en-US" dirty="0" smtClean="0"/>
              <a:t>Vision &amp; </a:t>
            </a:r>
            <a:r>
              <a:rPr lang="en-US" dirty="0" smtClean="0"/>
              <a:t>Mission</a:t>
            </a:r>
          </a:p>
          <a:p>
            <a:pPr marL="514350" indent="-514350">
              <a:buFont typeface="Wingdings" panose="05000000000000000000" pitchFamily="2" charset="2"/>
              <a:buChar char="§"/>
            </a:pPr>
            <a:r>
              <a:rPr lang="en-US" dirty="0" smtClean="0"/>
              <a:t>Existing System</a:t>
            </a:r>
            <a:endParaRPr lang="en-US" dirty="0" smtClean="0"/>
          </a:p>
          <a:p>
            <a:pPr marL="514350" indent="-514350">
              <a:buFont typeface="Wingdings" panose="05000000000000000000" pitchFamily="2" charset="2"/>
              <a:buChar char="§"/>
            </a:pPr>
            <a:r>
              <a:rPr lang="en-US" dirty="0" smtClean="0"/>
              <a:t>Work M</a:t>
            </a:r>
            <a:r>
              <a:rPr lang="en-US" dirty="0" smtClean="0"/>
              <a:t>odel</a:t>
            </a:r>
            <a:endParaRPr lang="en-US" dirty="0" smtClean="0"/>
          </a:p>
          <a:p>
            <a:pPr marL="514350" indent="-514350">
              <a:buFont typeface="Wingdings" panose="05000000000000000000" pitchFamily="2" charset="2"/>
              <a:buChar char="§"/>
            </a:pPr>
            <a:r>
              <a:rPr lang="en-US" dirty="0" smtClean="0"/>
              <a:t>Benefits</a:t>
            </a:r>
            <a:endParaRPr lang="en-US" dirty="0" smtClean="0"/>
          </a:p>
          <a:p>
            <a:pPr marL="514350" indent="-514350">
              <a:buFont typeface="Wingdings" panose="05000000000000000000" pitchFamily="2" charset="2"/>
              <a:buChar char="§"/>
            </a:pPr>
            <a:r>
              <a:rPr lang="en-US" dirty="0" smtClean="0"/>
              <a:t>Limitation</a:t>
            </a:r>
          </a:p>
          <a:p>
            <a:pPr marL="514350" indent="-514350">
              <a:buFont typeface="Wingdings" panose="05000000000000000000" pitchFamily="2" charset="2"/>
              <a:buChar char="§"/>
            </a:pPr>
            <a:r>
              <a:rPr lang="en-US" dirty="0" smtClean="0"/>
              <a:t>Conclusion</a:t>
            </a:r>
            <a:endParaRPr lang="en-US" dirty="0"/>
          </a:p>
        </p:txBody>
      </p:sp>
    </p:spTree>
    <p:extLst>
      <p:ext uri="{BB962C8B-B14F-4D97-AF65-F5344CB8AC3E}">
        <p14:creationId xmlns:p14="http://schemas.microsoft.com/office/powerpoint/2010/main" xmlns="" val="110163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endParaRPr lang="en-US" dirty="0"/>
          </a:p>
        </p:txBody>
      </p:sp>
      <p:graphicFrame>
        <p:nvGraphicFramePr>
          <p:cNvPr id="4" name="Table 3"/>
          <p:cNvGraphicFramePr>
            <a:graphicFrameLocks noGrp="1"/>
          </p:cNvGraphicFramePr>
          <p:nvPr/>
        </p:nvGraphicFramePr>
        <p:xfrm>
          <a:off x="1517900" y="1808225"/>
          <a:ext cx="6096000" cy="2225040"/>
        </p:xfrm>
        <a:graphic>
          <a:graphicData uri="http://schemas.openxmlformats.org/drawingml/2006/table">
            <a:tbl>
              <a:tblPr firstRow="1" bandRow="1">
                <a:tableStyleId>{073A0DAA-6AF3-43AB-8588-CEC1D06C72B9}</a:tableStyleId>
              </a:tblPr>
              <a:tblGrid>
                <a:gridCol w="1068935"/>
                <a:gridCol w="5027065"/>
              </a:tblGrid>
              <a:tr h="370840">
                <a:tc>
                  <a:txBody>
                    <a:bodyPr/>
                    <a:lstStyle/>
                    <a:p>
                      <a:pPr algn="ctr"/>
                      <a:r>
                        <a:rPr lang="en-US" dirty="0" err="1" smtClean="0"/>
                        <a:t>Sr</a:t>
                      </a:r>
                      <a:r>
                        <a:rPr lang="en-US" baseline="0" dirty="0" smtClean="0"/>
                        <a:t> No.</a:t>
                      </a:r>
                      <a:endParaRPr lang="en-US" dirty="0"/>
                    </a:p>
                  </a:txBody>
                  <a:tcPr/>
                </a:tc>
                <a:tc>
                  <a:txBody>
                    <a:bodyPr/>
                    <a:lstStyle/>
                    <a:p>
                      <a:pPr algn="ctr"/>
                      <a:r>
                        <a:rPr lang="en-US" dirty="0" smtClean="0"/>
                        <a:t>Name </a:t>
                      </a:r>
                      <a:endParaRPr lang="en-US" dirty="0"/>
                    </a:p>
                  </a:txBody>
                  <a:tcPr/>
                </a:tc>
              </a:tr>
              <a:tr h="370840">
                <a:tc>
                  <a:txBody>
                    <a:bodyPr/>
                    <a:lstStyle/>
                    <a:p>
                      <a:pPr algn="ctr"/>
                      <a:r>
                        <a:rPr lang="en-US" dirty="0"/>
                        <a:t>01</a:t>
                      </a:r>
                    </a:p>
                  </a:txBody>
                  <a:tcPr/>
                </a:tc>
                <a:tc>
                  <a:txBody>
                    <a:bodyPr/>
                    <a:lstStyle/>
                    <a:p>
                      <a:pPr algn="ctr"/>
                      <a:r>
                        <a:rPr lang="en-US" dirty="0"/>
                        <a:t>Shaikh Shahid Sameer</a:t>
                      </a:r>
                    </a:p>
                  </a:txBody>
                  <a:tcPr/>
                </a:tc>
              </a:tr>
              <a:tr h="370840">
                <a:tc>
                  <a:txBody>
                    <a:bodyPr/>
                    <a:lstStyle/>
                    <a:p>
                      <a:pPr algn="ctr"/>
                      <a:r>
                        <a:rPr lang="en-US" dirty="0"/>
                        <a:t>02</a:t>
                      </a:r>
                    </a:p>
                  </a:txBody>
                  <a:tcPr/>
                </a:tc>
                <a:tc>
                  <a:txBody>
                    <a:bodyPr/>
                    <a:lstStyle/>
                    <a:p>
                      <a:pPr algn="ctr"/>
                      <a:r>
                        <a:rPr lang="en-US" dirty="0" err="1"/>
                        <a:t>Dudhade</a:t>
                      </a:r>
                      <a:r>
                        <a:rPr lang="en-US" dirty="0"/>
                        <a:t> Jayesh </a:t>
                      </a:r>
                      <a:r>
                        <a:rPr lang="en-US" dirty="0" err="1"/>
                        <a:t>Bhausaheb</a:t>
                      </a:r>
                      <a:endParaRPr lang="en-US" dirty="0"/>
                    </a:p>
                  </a:txBody>
                  <a:tcPr/>
                </a:tc>
              </a:tr>
              <a:tr h="370840">
                <a:tc>
                  <a:txBody>
                    <a:bodyPr/>
                    <a:lstStyle/>
                    <a:p>
                      <a:pPr algn="ctr"/>
                      <a:r>
                        <a:rPr lang="en-US" dirty="0"/>
                        <a:t>03</a:t>
                      </a:r>
                    </a:p>
                  </a:txBody>
                  <a:tcPr/>
                </a:tc>
                <a:tc>
                  <a:txBody>
                    <a:bodyPr/>
                    <a:lstStyle/>
                    <a:p>
                      <a:pPr algn="ctr"/>
                      <a:r>
                        <a:rPr lang="en-US" dirty="0"/>
                        <a:t>Gaikwad Abhijeet </a:t>
                      </a:r>
                      <a:r>
                        <a:rPr lang="en-US" dirty="0" err="1"/>
                        <a:t>Popat</a:t>
                      </a:r>
                      <a:endParaRPr lang="en-US" dirty="0"/>
                    </a:p>
                  </a:txBody>
                  <a:tcPr/>
                </a:tc>
              </a:tr>
              <a:tr h="370840">
                <a:tc>
                  <a:txBody>
                    <a:bodyPr/>
                    <a:lstStyle/>
                    <a:p>
                      <a:pPr algn="ctr"/>
                      <a:r>
                        <a:rPr lang="en-US" dirty="0"/>
                        <a:t>04</a:t>
                      </a:r>
                    </a:p>
                  </a:txBody>
                  <a:tcPr/>
                </a:tc>
                <a:tc>
                  <a:txBody>
                    <a:bodyPr/>
                    <a:lstStyle/>
                    <a:p>
                      <a:pPr algn="ctr"/>
                      <a:r>
                        <a:rPr lang="en-US" dirty="0"/>
                        <a:t>Karan Sathe</a:t>
                      </a:r>
                    </a:p>
                  </a:txBody>
                  <a:tcPr/>
                </a:tc>
              </a:tr>
              <a:tr h="370840">
                <a:tc>
                  <a:txBody>
                    <a:bodyPr/>
                    <a:lstStyle/>
                    <a:p>
                      <a:pPr algn="ctr"/>
                      <a:r>
                        <a:rPr lang="en-US" dirty="0"/>
                        <a:t>05</a:t>
                      </a:r>
                    </a:p>
                  </a:txBody>
                  <a:tcPr/>
                </a:tc>
                <a:tc>
                  <a:txBody>
                    <a:bodyPr/>
                    <a:lstStyle/>
                    <a:p>
                      <a:pPr algn="ctr"/>
                      <a:r>
                        <a:rPr lang="en-US" dirty="0" err="1"/>
                        <a:t>Tanpure</a:t>
                      </a:r>
                      <a:r>
                        <a:rPr lang="en-US" dirty="0"/>
                        <a:t> Gaurav Shivaji</a:t>
                      </a:r>
                    </a:p>
                  </a:txBody>
                  <a:tcPr/>
                </a:tc>
              </a:tr>
            </a:tbl>
          </a:graphicData>
        </a:graphic>
      </p:graphicFrame>
    </p:spTree>
    <p:extLst>
      <p:ext uri="{BB962C8B-B14F-4D97-AF65-F5344CB8AC3E}">
        <p14:creationId xmlns:p14="http://schemas.microsoft.com/office/powerpoint/2010/main" xmlns=""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763525"/>
          </a:xfrm>
        </p:spPr>
        <p:txBody>
          <a:bodyPr/>
          <a:lstStyle/>
          <a:p>
            <a:r>
              <a:rPr lang="en-US" dirty="0" smtClean="0"/>
              <a:t>Introduction</a:t>
            </a:r>
            <a:endParaRPr lang="en-US" dirty="0"/>
          </a:p>
        </p:txBody>
      </p:sp>
      <p:sp>
        <p:nvSpPr>
          <p:cNvPr id="8" name="Rectangle 7"/>
          <p:cNvSpPr/>
          <p:nvPr/>
        </p:nvSpPr>
        <p:spPr>
          <a:xfrm>
            <a:off x="0" y="2419045"/>
            <a:ext cx="8389624" cy="1938992"/>
          </a:xfrm>
          <a:prstGeom prst="rect">
            <a:avLst/>
          </a:prstGeom>
        </p:spPr>
        <p:txBody>
          <a:bodyPr wrap="square">
            <a:spAutoFit/>
          </a:bodyPr>
          <a:lstStyle/>
          <a:p>
            <a:pPr marL="457200" indent="-457200" algn="just"/>
            <a:r>
              <a:rPr lang="en-US" sz="2000" dirty="0" smtClean="0"/>
              <a:t>	This system aims to build an application that detect the vehicle’s number plate, classify the vehicle, check the total count and speed of vehicle which uses the concept of automatically storing and maintaining vehicle records instead of doing it manually which is very time consuming. </a:t>
            </a:r>
          </a:p>
          <a:p>
            <a:pPr algn="just"/>
            <a:r>
              <a:rPr lang="en-US" sz="2000" dirty="0" smtClean="0"/>
              <a:t>	</a:t>
            </a:r>
          </a:p>
          <a:p>
            <a:pPr marL="457200" indent="-457200">
              <a:buFont typeface="Wingdings" panose="05000000000000000000" pitchFamily="2" charset="2"/>
              <a:buChar char="§"/>
            </a:pPr>
            <a:endParaRPr lang="en-US" sz="2000" dirty="0"/>
          </a:p>
        </p:txBody>
      </p:sp>
      <p:sp>
        <p:nvSpPr>
          <p:cNvPr id="4" name="Rectangle 3"/>
          <p:cNvSpPr/>
          <p:nvPr/>
        </p:nvSpPr>
        <p:spPr>
          <a:xfrm>
            <a:off x="448965" y="3793390"/>
            <a:ext cx="7940659" cy="646331"/>
          </a:xfrm>
          <a:prstGeom prst="rect">
            <a:avLst/>
          </a:prstGeom>
        </p:spPr>
        <p:txBody>
          <a:bodyPr wrap="square">
            <a:spAutoFit/>
          </a:bodyPr>
          <a:lstStyle/>
          <a:p>
            <a:r>
              <a:rPr lang="en-US" dirty="0" smtClean="0"/>
              <a:t>Vehicle detection and counting is very important in traffic </a:t>
            </a:r>
            <a:r>
              <a:rPr lang="en-US" dirty="0" smtClean="0"/>
              <a:t> monitoring</a:t>
            </a:r>
            <a:r>
              <a:rPr lang="en-US" dirty="0" smtClean="0"/>
              <a:t>, military </a:t>
            </a:r>
            <a:r>
              <a:rPr lang="en-US" dirty="0" smtClean="0"/>
              <a:t>applications</a:t>
            </a:r>
            <a:r>
              <a:rPr lang="en-US" dirty="0" smtClean="0"/>
              <a:t>, toll collection etc.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1350110"/>
            <a:ext cx="8246070" cy="763525"/>
          </a:xfrm>
        </p:spPr>
        <p:txBody>
          <a:bodyPr/>
          <a:lstStyle/>
          <a:p>
            <a:r>
              <a:rPr lang="en-US" dirty="0" smtClean="0"/>
              <a:t>Vision &amp; Mission</a:t>
            </a:r>
            <a:endParaRPr lang="en-US" dirty="0"/>
          </a:p>
        </p:txBody>
      </p:sp>
      <p:sp>
        <p:nvSpPr>
          <p:cNvPr id="5" name="Rectangle 4"/>
          <p:cNvSpPr/>
          <p:nvPr/>
        </p:nvSpPr>
        <p:spPr>
          <a:xfrm>
            <a:off x="601669" y="2248585"/>
            <a:ext cx="7482545" cy="2585323"/>
          </a:xfrm>
          <a:prstGeom prst="rect">
            <a:avLst/>
          </a:prstGeom>
        </p:spPr>
        <p:txBody>
          <a:bodyPr wrap="square">
            <a:spAutoFit/>
          </a:bodyPr>
          <a:lstStyle/>
          <a:p>
            <a:pPr marL="457200" indent="-457200">
              <a:buFont typeface="Wingdings" panose="05000000000000000000" pitchFamily="2" charset="2"/>
              <a:buChar char="§"/>
            </a:pPr>
            <a:r>
              <a:rPr lang="en-US" dirty="0" smtClean="0"/>
              <a:t>Our vision is to create highly accurate reliable vehicle detection system , that enhances safety and efficiency on the roads , while also reducing environmental impact</a:t>
            </a:r>
            <a:r>
              <a:rPr lang="en-US" dirty="0" smtClean="0"/>
              <a:t>.</a:t>
            </a:r>
            <a:endParaRPr lang="en-US" dirty="0" smtClean="0"/>
          </a:p>
          <a:p>
            <a:pPr marL="457200" indent="-457200">
              <a:buFont typeface="Wingdings" panose="05000000000000000000" pitchFamily="2" charset="2"/>
              <a:buChar char="§"/>
            </a:pPr>
            <a:r>
              <a:rPr lang="en-US" dirty="0" smtClean="0"/>
              <a:t>To develop and implement and intelligent that can accurately and detect and track vehicle on real time </a:t>
            </a:r>
          </a:p>
          <a:p>
            <a:pPr marL="457200" indent="-457200">
              <a:buFont typeface="Wingdings" panose="05000000000000000000" pitchFamily="2" charset="2"/>
              <a:buChar char="§"/>
            </a:pPr>
            <a:r>
              <a:rPr lang="en-US" dirty="0" smtClean="0"/>
              <a:t>It include sensor camera and other devices </a:t>
            </a:r>
          </a:p>
          <a:p>
            <a:pPr marL="457200" indent="-457200">
              <a:buFont typeface="Wingdings" panose="05000000000000000000" pitchFamily="2" charset="2"/>
              <a:buChar char="§"/>
            </a:pPr>
            <a:r>
              <a:rPr lang="en-US" dirty="0" smtClean="0"/>
              <a:t>The mission also include continuously improving this systems performance accuracy reliable throw research and development of new technology and algorithm</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1350110"/>
            <a:ext cx="8246070" cy="763525"/>
          </a:xfrm>
        </p:spPr>
        <p:txBody>
          <a:bodyPr/>
          <a:lstStyle/>
          <a:p>
            <a:r>
              <a:rPr lang="en-US" dirty="0" smtClean="0"/>
              <a:t>Existing System</a:t>
            </a:r>
            <a:endParaRPr lang="en-US" dirty="0"/>
          </a:p>
        </p:txBody>
      </p:sp>
      <p:sp>
        <p:nvSpPr>
          <p:cNvPr id="8" name="Rectangle 7"/>
          <p:cNvSpPr/>
          <p:nvPr/>
        </p:nvSpPr>
        <p:spPr>
          <a:xfrm>
            <a:off x="448965" y="2113635"/>
            <a:ext cx="8389624" cy="2862322"/>
          </a:xfrm>
          <a:prstGeom prst="rect">
            <a:avLst/>
          </a:prstGeom>
        </p:spPr>
        <p:txBody>
          <a:bodyPr wrap="square">
            <a:spAutoFit/>
          </a:bodyPr>
          <a:lstStyle/>
          <a:p>
            <a:r>
              <a:rPr lang="en-US" sz="2000" dirty="0" smtClean="0"/>
              <a:t>There </a:t>
            </a:r>
            <a:r>
              <a:rPr lang="en-US" sz="2000" dirty="0" smtClean="0"/>
              <a:t>are several existing systems available in market for </a:t>
            </a:r>
            <a:r>
              <a:rPr lang="en-US" sz="2000" dirty="0" smtClean="0"/>
              <a:t>Vehicle detection </a:t>
            </a:r>
            <a:r>
              <a:rPr lang="en-US" sz="2000" dirty="0" smtClean="0"/>
              <a:t>and </a:t>
            </a:r>
            <a:r>
              <a:rPr lang="en-US" sz="2000" dirty="0" smtClean="0"/>
              <a:t>counting</a:t>
            </a:r>
            <a:r>
              <a:rPr lang="en-US" sz="2000" dirty="0" smtClean="0"/>
              <a:t>.</a:t>
            </a:r>
          </a:p>
          <a:p>
            <a:r>
              <a:rPr lang="en-US" sz="2000" dirty="0" smtClean="0"/>
              <a:t>Mostly </a:t>
            </a:r>
            <a:r>
              <a:rPr lang="en-US" sz="2000" dirty="0" smtClean="0"/>
              <a:t>these systems are used at Toll Plaza to detect vehicle </a:t>
            </a:r>
            <a:r>
              <a:rPr lang="en-US" sz="2000" dirty="0" smtClean="0"/>
              <a:t>and </a:t>
            </a:r>
            <a:r>
              <a:rPr lang="en-US" sz="2000" dirty="0" smtClean="0"/>
              <a:t>maintain </a:t>
            </a:r>
            <a:r>
              <a:rPr lang="en-US" sz="2000" dirty="0" smtClean="0"/>
              <a:t>vehicle record</a:t>
            </a:r>
            <a:r>
              <a:rPr lang="en-US" sz="2000" dirty="0" smtClean="0"/>
              <a:t>. </a:t>
            </a:r>
          </a:p>
          <a:p>
            <a:r>
              <a:rPr lang="en-US" sz="2000" dirty="0" smtClean="0"/>
              <a:t>To </a:t>
            </a:r>
            <a:r>
              <a:rPr lang="en-US" sz="2000" dirty="0" smtClean="0"/>
              <a:t>gain </a:t>
            </a:r>
            <a:r>
              <a:rPr lang="en-US" sz="2000" dirty="0" smtClean="0"/>
              <a:t>basic knowledge </a:t>
            </a:r>
            <a:r>
              <a:rPr lang="en-US" sz="2000" dirty="0" smtClean="0"/>
              <a:t>about existing system we conducted </a:t>
            </a:r>
            <a:r>
              <a:rPr lang="en-US" sz="2000" dirty="0" smtClean="0"/>
              <a:t>survey at </a:t>
            </a:r>
            <a:r>
              <a:rPr lang="en-US" sz="2000" dirty="0" err="1" smtClean="0"/>
              <a:t>Supa</a:t>
            </a:r>
            <a:r>
              <a:rPr lang="en-US" sz="2000" dirty="0" smtClean="0"/>
              <a:t> Toll Plaza. </a:t>
            </a:r>
          </a:p>
          <a:p>
            <a:r>
              <a:rPr lang="en-US" sz="2000" dirty="0" smtClean="0"/>
              <a:t>By </a:t>
            </a:r>
            <a:r>
              <a:rPr lang="en-US" sz="2000" dirty="0" smtClean="0"/>
              <a:t>conducting this survey we got some basic knowledge about </a:t>
            </a:r>
            <a:r>
              <a:rPr lang="en-US" sz="2000" dirty="0" smtClean="0"/>
              <a:t>existing </a:t>
            </a:r>
            <a:r>
              <a:rPr lang="en-US" sz="2000" dirty="0" smtClean="0"/>
              <a:t>systems in the market which was very helpful for us. </a:t>
            </a:r>
          </a:p>
          <a:p>
            <a:pPr marL="457200" indent="-457200">
              <a:buFont typeface="Wingdings" panose="05000000000000000000" pitchFamily="2" charset="2"/>
              <a:buChar char="§"/>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571500" indent="-571500"/>
            <a:r>
              <a:rPr lang="en-US" dirty="0" smtClean="0"/>
              <a:t>Work Model</a:t>
            </a:r>
            <a:endParaRPr lang="en-US" dirty="0"/>
          </a:p>
        </p:txBody>
      </p:sp>
      <p:sp>
        <p:nvSpPr>
          <p:cNvPr id="13" name="Rectangle 12"/>
          <p:cNvSpPr/>
          <p:nvPr/>
        </p:nvSpPr>
        <p:spPr>
          <a:xfrm>
            <a:off x="3044950" y="2113635"/>
            <a:ext cx="244328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Recording / Live </a:t>
            </a:r>
            <a:endParaRPr lang="en-US" dirty="0"/>
          </a:p>
        </p:txBody>
      </p:sp>
      <p:sp>
        <p:nvSpPr>
          <p:cNvPr id="16" name="Rectangle 15"/>
          <p:cNvSpPr/>
          <p:nvPr/>
        </p:nvSpPr>
        <p:spPr>
          <a:xfrm>
            <a:off x="907080" y="3793390"/>
            <a:ext cx="152705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Count</a:t>
            </a:r>
            <a:endParaRPr lang="en-US" dirty="0"/>
          </a:p>
        </p:txBody>
      </p:sp>
      <p:sp>
        <p:nvSpPr>
          <p:cNvPr id="17" name="Rectangle 16"/>
          <p:cNvSpPr/>
          <p:nvPr/>
        </p:nvSpPr>
        <p:spPr>
          <a:xfrm>
            <a:off x="2739540" y="3793390"/>
            <a:ext cx="152705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Speed</a:t>
            </a:r>
            <a:endParaRPr lang="en-US" dirty="0"/>
          </a:p>
        </p:txBody>
      </p:sp>
      <p:sp>
        <p:nvSpPr>
          <p:cNvPr id="18" name="Rectangle 17"/>
          <p:cNvSpPr/>
          <p:nvPr/>
        </p:nvSpPr>
        <p:spPr>
          <a:xfrm>
            <a:off x="4572000" y="3793390"/>
            <a:ext cx="152705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a:t>
            </a:r>
            <a:endParaRPr lang="en-US" dirty="0"/>
          </a:p>
        </p:txBody>
      </p:sp>
      <p:sp>
        <p:nvSpPr>
          <p:cNvPr id="19" name="Rectangle 18"/>
          <p:cNvSpPr/>
          <p:nvPr/>
        </p:nvSpPr>
        <p:spPr>
          <a:xfrm>
            <a:off x="6404460" y="3793390"/>
            <a:ext cx="152705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Number Plate</a:t>
            </a:r>
            <a:endParaRPr lang="en-US" dirty="0"/>
          </a:p>
        </p:txBody>
      </p:sp>
      <p:cxnSp>
        <p:nvCxnSpPr>
          <p:cNvPr id="21" name="Straight Connector 20"/>
          <p:cNvCxnSpPr/>
          <p:nvPr/>
        </p:nvCxnSpPr>
        <p:spPr>
          <a:xfrm>
            <a:off x="1365195" y="3182570"/>
            <a:ext cx="58027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p:cNvCxnSpPr>
          <p:nvPr/>
        </p:nvCxnSpPr>
        <p:spPr>
          <a:xfrm>
            <a:off x="4266590" y="2724455"/>
            <a:ext cx="0" cy="4581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365195" y="3182570"/>
            <a:ext cx="0" cy="6108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03065" y="3182570"/>
            <a:ext cx="0" cy="6108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8" idx="0"/>
          </p:cNvCxnSpPr>
          <p:nvPr/>
        </p:nvCxnSpPr>
        <p:spPr>
          <a:xfrm>
            <a:off x="5335525" y="3182570"/>
            <a:ext cx="0" cy="6108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9" idx="0"/>
          </p:cNvCxnSpPr>
          <p:nvPr/>
        </p:nvCxnSpPr>
        <p:spPr>
          <a:xfrm>
            <a:off x="7167985" y="3182570"/>
            <a:ext cx="0" cy="6108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707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Original 2023-03-23 12-56-03">
            <a:hlinkClick r:id="" action="ppaction://media"/>
            <a:extLst>
              <a:ext uri="{FF2B5EF4-FFF2-40B4-BE49-F238E27FC236}">
                <a16:creationId xmlns:a16="http://schemas.microsoft.com/office/drawing/2014/main" xmlns="" id="{DADAD95D-53A3-4826-B93E-EDB55F50CA53}"/>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4877409" y="1808225"/>
            <a:ext cx="4123035" cy="2290575"/>
          </a:xfrm>
          <a:prstGeom prst="rect">
            <a:avLst/>
          </a:prstGeom>
        </p:spPr>
      </p:pic>
      <p:sp>
        <p:nvSpPr>
          <p:cNvPr id="3" name="Rectangle 2"/>
          <p:cNvSpPr/>
          <p:nvPr/>
        </p:nvSpPr>
        <p:spPr>
          <a:xfrm>
            <a:off x="143555" y="1960929"/>
            <a:ext cx="4572000" cy="1631216"/>
          </a:xfrm>
          <a:prstGeom prst="rect">
            <a:avLst/>
          </a:prstGeom>
        </p:spPr>
        <p:txBody>
          <a:bodyPr wrap="square">
            <a:spAutoFit/>
          </a:bodyPr>
          <a:lstStyle/>
          <a:p>
            <a:pPr marL="457200" indent="-457200">
              <a:buFont typeface="Wingdings" panose="05000000000000000000" pitchFamily="2" charset="2"/>
              <a:buChar char="§"/>
            </a:pPr>
            <a:r>
              <a:rPr lang="en-US" sz="2000" dirty="0" smtClean="0"/>
              <a:t>Perform on live stream and video clip.</a:t>
            </a:r>
          </a:p>
          <a:p>
            <a:pPr marL="457200" indent="-457200">
              <a:buFont typeface="Wingdings" panose="05000000000000000000" pitchFamily="2" charset="2"/>
              <a:buChar char="§"/>
            </a:pPr>
            <a:endParaRPr lang="en-US" sz="2000" dirty="0" smtClean="0"/>
          </a:p>
          <a:p>
            <a:pPr marL="457200" indent="-457200">
              <a:buFont typeface="Wingdings" panose="05000000000000000000" pitchFamily="2" charset="2"/>
              <a:buChar char="§"/>
            </a:pPr>
            <a:r>
              <a:rPr lang="en-US" sz="2000" dirty="0" smtClean="0"/>
              <a:t>Modules are show using button.</a:t>
            </a:r>
          </a:p>
          <a:p>
            <a:pPr marL="457200" indent="-457200">
              <a:buFont typeface="Wingdings" panose="05000000000000000000" pitchFamily="2" charset="2"/>
              <a:buChar char="§"/>
            </a:pPr>
            <a:endParaRPr lang="en-US" sz="2000" dirty="0" smtClean="0"/>
          </a:p>
          <a:p>
            <a:pPr marL="457200" indent="-457200">
              <a:buFont typeface="Wingdings" panose="05000000000000000000" pitchFamily="2" charset="2"/>
              <a:buChar char="§"/>
            </a:pPr>
            <a:r>
              <a:rPr lang="en-US" sz="2000" dirty="0" smtClean="0"/>
              <a:t>Data while be store in database.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8">
            <a:extLst>
              <a:ext uri="{FF2B5EF4-FFF2-40B4-BE49-F238E27FC236}">
                <a16:creationId xmlns:a16="http://schemas.microsoft.com/office/drawing/2014/main" xmlns="" id="{31B8CF2D-E8C3-4E40-A968-CDA2C5B551A5}"/>
              </a:ext>
            </a:extLst>
          </p:cNvPr>
          <p:cNvSpPr txBox="1">
            <a:spLocks noChangeArrowheads="1"/>
          </p:cNvSpPr>
          <p:nvPr/>
        </p:nvSpPr>
        <p:spPr bwMode="auto">
          <a:xfrm>
            <a:off x="601670" y="1655520"/>
            <a:ext cx="2664560" cy="366689"/>
          </a:xfrm>
          <a:prstGeom prst="roundRect">
            <a:avLst>
              <a:gd name="adj" fmla="val 273"/>
            </a:avLst>
          </a:prstGeom>
          <a:solidFill>
            <a:srgbClr val="FFFF99"/>
          </a:solidFill>
          <a:ln w="9525">
            <a:solidFill>
              <a:srgbClr val="000000"/>
            </a:solidFill>
            <a:round/>
            <a:headEnd/>
            <a:tailEnd/>
          </a:ln>
          <a:effectLst>
            <a:outerShdw dist="51930" dir="2700000" algn="ctr" rotWithShape="0">
              <a:srgbClr val="808080"/>
            </a:outerShdw>
          </a:effectLst>
        </p:spPr>
        <p:txBody>
          <a:bodyPr lIns="82945" tIns="41473" rIns="82945" bIns="41473"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500" b="0"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Times New Roman" panose="02020603050405020304" pitchFamily="18" charset="0"/>
                <a:ea typeface="+mn-ea"/>
                <a:cs typeface="+mn-cs"/>
              </a:rPr>
              <a:t>Fixed view camera</a:t>
            </a:r>
            <a:endParaRPr kumimoji="0" lang="en-US" altLang="en-US" sz="2500" b="0" i="0" u="none" strike="noStrike" kern="120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mn-ea"/>
              <a:cs typeface="+mn-cs"/>
            </a:endParaRPr>
          </a:p>
        </p:txBody>
      </p:sp>
      <p:pic>
        <p:nvPicPr>
          <p:cNvPr id="5" name="Picture 4" descr="Autoscope Solo Pro in Journey Time Installation in Hong Kong">
            <a:extLst>
              <a:ext uri="{FF2B5EF4-FFF2-40B4-BE49-F238E27FC236}">
                <a16:creationId xmlns:a16="http://schemas.microsoft.com/office/drawing/2014/main" xmlns="" id="{7A139651-9842-4F40-92B7-96EDEA2370F7}"/>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8965" y="2419045"/>
            <a:ext cx="3054100" cy="17280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AutoShape 9">
            <a:extLst>
              <a:ext uri="{FF2B5EF4-FFF2-40B4-BE49-F238E27FC236}">
                <a16:creationId xmlns:a16="http://schemas.microsoft.com/office/drawing/2014/main" xmlns="" id="{E8E41D81-6ECF-4C95-A0DB-618440A9ECF5}"/>
              </a:ext>
            </a:extLst>
          </p:cNvPr>
          <p:cNvSpPr>
            <a:spLocks noChangeArrowheads="1"/>
          </p:cNvSpPr>
          <p:nvPr/>
        </p:nvSpPr>
        <p:spPr bwMode="auto">
          <a:xfrm>
            <a:off x="5946345" y="1655521"/>
            <a:ext cx="2290575" cy="458114"/>
          </a:xfrm>
          <a:prstGeom prst="roundRect">
            <a:avLst>
              <a:gd name="adj" fmla="val 273"/>
            </a:avLst>
          </a:prstGeom>
          <a:solidFill>
            <a:srgbClr val="FFFF99"/>
          </a:solidFill>
          <a:ln w="9525">
            <a:solidFill>
              <a:srgbClr val="000000"/>
            </a:solidFill>
            <a:round/>
            <a:headEnd/>
            <a:tailEnd/>
          </a:ln>
          <a:effectLst>
            <a:outerShdw dist="51930" dir="2700000" algn="ctr" rotWithShape="0">
              <a:srgbClr val="808080"/>
            </a:outerShdw>
          </a:effectLst>
        </p:spPr>
        <p:txBody>
          <a:bodyPr lIns="82945" tIns="41473" rIns="82945" bIns="41473"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algn="ctr" eaLnBrk="0" hangingPunct="0"/>
            <a:r>
              <a:rPr lang="en-GB" altLang="en-US" sz="2500" dirty="0">
                <a:solidFill>
                  <a:srgbClr val="000000"/>
                </a:solidFill>
                <a:effectLst>
                  <a:outerShdw blurRad="38100" dist="38100" dir="2700000" algn="tl">
                    <a:srgbClr val="FFFFFF"/>
                  </a:outerShdw>
                </a:effectLst>
                <a:latin typeface="Times New Roman" panose="02020603050405020304" pitchFamily="18" charset="0"/>
              </a:rPr>
              <a:t>Manual set-up</a:t>
            </a:r>
            <a:endParaRPr lang="en-US" altLang="en-US" sz="2500" dirty="0">
              <a:solidFill>
                <a:srgbClr val="000000"/>
              </a:solidFill>
              <a:effectLst>
                <a:outerShdw blurRad="38100" dist="38100" dir="2700000" algn="tl">
                  <a:srgbClr val="FFFFFF"/>
                </a:outerShdw>
              </a:effectLst>
              <a:latin typeface="Times New Roman" panose="02020603050405020304" pitchFamily="18" charset="0"/>
            </a:endParaRPr>
          </a:p>
        </p:txBody>
      </p:sp>
      <p:pic>
        <p:nvPicPr>
          <p:cNvPr id="7" name="Picture 6">
            <a:extLst>
              <a:ext uri="{FF2B5EF4-FFF2-40B4-BE49-F238E27FC236}">
                <a16:creationId xmlns:a16="http://schemas.microsoft.com/office/drawing/2014/main" xmlns="" id="{053C9CAC-D80D-4B42-B561-97955CABA017}"/>
              </a:ext>
            </a:extLst>
          </p:cNvPr>
          <p:cNvPicPr>
            <a:picLocks noChangeAspect="1"/>
          </p:cNvPicPr>
          <p:nvPr/>
        </p:nvPicPr>
        <p:blipFill>
          <a:blip r:embed="rId4" cstate="print"/>
          <a:stretch>
            <a:fillRect/>
          </a:stretch>
        </p:blipFill>
        <p:spPr>
          <a:xfrm>
            <a:off x="5488230" y="2419045"/>
            <a:ext cx="3385153" cy="1731735"/>
          </a:xfrm>
          <a:prstGeom prst="rect">
            <a:avLst/>
          </a:prstGeom>
        </p:spPr>
      </p:pic>
      <p:sp>
        <p:nvSpPr>
          <p:cNvPr id="8" name="Arrow: Right 9">
            <a:extLst>
              <a:ext uri="{FF2B5EF4-FFF2-40B4-BE49-F238E27FC236}">
                <a16:creationId xmlns:a16="http://schemas.microsoft.com/office/drawing/2014/main" xmlns="" id="{6E91868D-A053-41CA-85E8-7CCA92297BE1}"/>
              </a:ext>
            </a:extLst>
          </p:cNvPr>
          <p:cNvSpPr/>
          <p:nvPr/>
        </p:nvSpPr>
        <p:spPr>
          <a:xfrm>
            <a:off x="3808475" y="2877160"/>
            <a:ext cx="1341120" cy="5384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09100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TotalTime>
  <Words>295</Words>
  <Application>Microsoft Office PowerPoint</Application>
  <PresentationFormat>On-screen Show (16:9)</PresentationFormat>
  <Paragraphs>65</Paragraphs>
  <Slides>12</Slides>
  <Notes>2</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SMART EYE</vt:lpstr>
      <vt:lpstr>Outline</vt:lpstr>
      <vt:lpstr>Slide 3</vt:lpstr>
      <vt:lpstr>Introduction</vt:lpstr>
      <vt:lpstr>Vision &amp; Mission</vt:lpstr>
      <vt:lpstr>Existing System</vt:lpstr>
      <vt:lpstr>Work Model</vt:lpstr>
      <vt:lpstr>Slide 8</vt:lpstr>
      <vt:lpstr>Slide 9</vt:lpstr>
      <vt:lpstr>Benefits </vt:lpstr>
      <vt:lpstr>Limitation</vt:lpstr>
      <vt:lpstr>Conclusion </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hp</cp:lastModifiedBy>
  <cp:revision>121</cp:revision>
  <dcterms:created xsi:type="dcterms:W3CDTF">2013-08-21T19:17:07Z</dcterms:created>
  <dcterms:modified xsi:type="dcterms:W3CDTF">2023-03-23T18:16:28Z</dcterms:modified>
</cp:coreProperties>
</file>